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6"/>
  </p:notesMasterIdLst>
  <p:sldIdLst>
    <p:sldId id="256" r:id="rId2"/>
    <p:sldId id="257" r:id="rId3"/>
    <p:sldId id="282" r:id="rId4"/>
    <p:sldId id="258" r:id="rId5"/>
    <p:sldId id="259" r:id="rId6"/>
    <p:sldId id="260" r:id="rId7"/>
    <p:sldId id="283" r:id="rId8"/>
    <p:sldId id="284" r:id="rId9"/>
    <p:sldId id="261" r:id="rId10"/>
    <p:sldId id="262" r:id="rId11"/>
    <p:sldId id="263" r:id="rId12"/>
    <p:sldId id="290" r:id="rId13"/>
    <p:sldId id="264" r:id="rId14"/>
    <p:sldId id="265" r:id="rId15"/>
    <p:sldId id="266" r:id="rId16"/>
    <p:sldId id="267" r:id="rId17"/>
    <p:sldId id="276" r:id="rId18"/>
    <p:sldId id="291" r:id="rId19"/>
    <p:sldId id="292" r:id="rId20"/>
    <p:sldId id="268" r:id="rId21"/>
    <p:sldId id="269" r:id="rId22"/>
    <p:sldId id="273" r:id="rId23"/>
    <p:sldId id="274" r:id="rId24"/>
    <p:sldId id="293" r:id="rId25"/>
    <p:sldId id="275" r:id="rId26"/>
    <p:sldId id="277" r:id="rId27"/>
    <p:sldId id="281" r:id="rId28"/>
    <p:sldId id="289" r:id="rId29"/>
    <p:sldId id="278" r:id="rId30"/>
    <p:sldId id="279" r:id="rId31"/>
    <p:sldId id="285" r:id="rId32"/>
    <p:sldId id="287" r:id="rId33"/>
    <p:sldId id="288" r:id="rId34"/>
    <p:sldId id="286" r:id="rId35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942" autoAdjust="0"/>
  </p:normalViewPr>
  <p:slideViewPr>
    <p:cSldViewPr>
      <p:cViewPr varScale="1">
        <p:scale>
          <a:sx n="75" d="100"/>
          <a:sy n="75" d="100"/>
        </p:scale>
        <p:origin x="1014" y="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5B2E8-1FAA-4BAF-A895-43B500203780}" type="datetimeFigureOut">
              <a:rPr lang="fr-FR" smtClean="0"/>
              <a:pPr/>
              <a:t>29/09/2016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A65AC-5B70-472E-87A1-5A9CE6FD9C6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2350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429064" y="3337560"/>
            <a:ext cx="6480048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433050" y="1544812"/>
            <a:ext cx="6480048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9297D4-CA4D-4158-9410-A50591163120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37E68-5DEA-4A72-96B6-AB7A2E064E92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A59559-BEDF-432C-B4F9-E9EC464DA932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7B79E-3B5B-4FEA-B5F7-C889A5A7B7E4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e libre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3583837"/>
            <a:ext cx="66294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85800" y="2485800"/>
            <a:ext cx="66294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0242C-C171-4037-A1DF-84B7AE5657C7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F34C5C-D316-4B7C-8D97-43453F50853D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A978D-D05A-443A-83A6-62C6CCA682EB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10ECC4-3AD3-45AB-B089-707E77104645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EECC38-A8E6-416B-8842-30D5FE1F0A64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FE3997-EAB9-4642-B665-1FB8A1EBADA7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36184206-B47F-449A-AC8E-ED29CD9CA060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rme libre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orme libre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91601AEC-C5D0-4EF5-9665-A53C58E979AA}" type="datetime1">
              <a:rPr lang="fr-FR" smtClean="0"/>
              <a:pPr/>
              <a:t>29/09/2016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r>
              <a:rPr lang="fr-FR" smtClean="0"/>
              <a:t>REALISE PAR DEAUZE GUILLAUME AOUT 2016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670318BB-E18F-4F1B-9AB9-1D25932B4FEB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4012" t="21520" r="28893" b="17161"/>
          <a:stretch>
            <a:fillRect/>
          </a:stretch>
        </p:blipFill>
        <p:spPr bwMode="auto">
          <a:xfrm>
            <a:off x="179512" y="1412776"/>
            <a:ext cx="882443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79512" y="692696"/>
            <a:ext cx="878497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3491880" y="5301208"/>
            <a:ext cx="1584176" cy="288032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10 METRES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79512" y="1052736"/>
            <a:ext cx="8784976" cy="45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16480" r="29366" b="17161"/>
          <a:stretch>
            <a:fillRect/>
          </a:stretch>
        </p:blipFill>
        <p:spPr bwMode="auto">
          <a:xfrm>
            <a:off x="179512" y="1171216"/>
            <a:ext cx="8784976" cy="492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16480" r="29366" b="17161"/>
          <a:stretch>
            <a:fillRect/>
          </a:stretch>
        </p:blipFill>
        <p:spPr bwMode="auto">
          <a:xfrm>
            <a:off x="179512" y="1171217"/>
            <a:ext cx="8784976" cy="4922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0680" r="28893" b="17161"/>
          <a:stretch>
            <a:fillRect/>
          </a:stretch>
        </p:blipFill>
        <p:spPr bwMode="auto">
          <a:xfrm>
            <a:off x="179512" y="1340768"/>
            <a:ext cx="8843361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 smtClean="0"/>
              <a:t>REALISE PAR DEAUZE GUILLAUME AOUT 2016</a:t>
            </a:r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899592" y="5013176"/>
            <a:ext cx="7434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OPPOSANT LANCEUR A 2 METRES (LARGEUR ET PROFONDEUR)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99592" y="5373216"/>
            <a:ext cx="515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RELAYEURS A 2 METRES DE L’ALIGNEMENT </a:t>
            </a:r>
            <a:endParaRPr lang="fr-FR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17320" r="29366" b="17161"/>
          <a:stretch>
            <a:fillRect/>
          </a:stretch>
        </p:blipFill>
        <p:spPr bwMode="auto">
          <a:xfrm>
            <a:off x="179512" y="188640"/>
            <a:ext cx="8640960" cy="4780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/>
        </p:nvSpPr>
        <p:spPr>
          <a:xfrm>
            <a:off x="899592" y="5733256"/>
            <a:ext cx="7381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DEBUT DE L’ALIGNEMENT = 3 METRES DE LA LIGNE DE TOUCHE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8893" b="17161"/>
          <a:stretch>
            <a:fillRect/>
          </a:stretch>
        </p:blipFill>
        <p:spPr bwMode="auto">
          <a:xfrm>
            <a:off x="179512" y="620688"/>
            <a:ext cx="878497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3751548" y="5373216"/>
            <a:ext cx="453650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5 CONTRE 5 (SOIT 3+2 CONTRE 3+2)</a:t>
            </a:r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 l="9210" t="17320" r="31728" b="20000"/>
          <a:stretch>
            <a:fillRect/>
          </a:stretch>
        </p:blipFill>
        <p:spPr bwMode="auto">
          <a:xfrm>
            <a:off x="179512" y="836712"/>
            <a:ext cx="8843863" cy="5236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4383" t="19760" r="15567" b="5586"/>
          <a:stretch/>
        </p:blipFill>
        <p:spPr>
          <a:xfrm>
            <a:off x="146487" y="123906"/>
            <a:ext cx="8851026" cy="648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521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4563" t="19844" r="15744" b="5502"/>
          <a:stretch/>
        </p:blipFill>
        <p:spPr>
          <a:xfrm>
            <a:off x="323528" y="260648"/>
            <a:ext cx="8496944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457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8893" b="17161"/>
          <a:stretch>
            <a:fillRect/>
          </a:stretch>
        </p:blipFill>
        <p:spPr bwMode="auto">
          <a:xfrm>
            <a:off x="179512" y="1052736"/>
            <a:ext cx="8824433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79512" y="1268760"/>
            <a:ext cx="8762288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5076056" y="5301208"/>
            <a:ext cx="266429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« FLEXION »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8893" b="17161"/>
          <a:stretch>
            <a:fillRect/>
          </a:stretch>
        </p:blipFill>
        <p:spPr bwMode="auto">
          <a:xfrm>
            <a:off x="179512" y="1340768"/>
            <a:ext cx="878497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932040" y="5301208"/>
            <a:ext cx="2808312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 smtClean="0"/>
              <a:t>« </a:t>
            </a:r>
            <a:r>
              <a:rPr lang="fr-FR" sz="2800" dirty="0" smtClean="0"/>
              <a:t>LIEZ</a:t>
            </a:r>
            <a:r>
              <a:rPr lang="fr-FR" sz="3200" dirty="0" smtClean="0"/>
              <a:t> »</a:t>
            </a:r>
            <a:endParaRPr lang="fr-FR" sz="3200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26693" t="29920" r="45430" b="25560"/>
          <a:stretch>
            <a:fillRect/>
          </a:stretch>
        </p:blipFill>
        <p:spPr bwMode="auto">
          <a:xfrm>
            <a:off x="395536" y="5497704"/>
            <a:ext cx="1224136" cy="10996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ZoneTexte 6"/>
          <p:cNvSpPr txBox="1"/>
          <p:nvPr/>
        </p:nvSpPr>
        <p:spPr>
          <a:xfrm>
            <a:off x="1619672" y="6021288"/>
            <a:ext cx="2664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PAS D’IMPACT</a:t>
            </a:r>
            <a:endParaRPr lang="fr-F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79512" y="1196752"/>
            <a:ext cx="876228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64088" y="5157192"/>
            <a:ext cx="3096344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800" dirty="0" smtClean="0"/>
              <a:t>« PLACEMENT »</a:t>
            </a:r>
            <a:endParaRPr lang="fr-FR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0680" r="28894" b="17161"/>
          <a:stretch>
            <a:fillRect/>
          </a:stretch>
        </p:blipFill>
        <p:spPr bwMode="auto">
          <a:xfrm>
            <a:off x="179512" y="188640"/>
            <a:ext cx="8784976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79512" y="4509120"/>
            <a:ext cx="878497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pPr algn="ctr"/>
            <a:r>
              <a:rPr lang="fr-FR" sz="2400" b="1" dirty="0" smtClean="0">
                <a:solidFill>
                  <a:srgbClr val="FFFF00"/>
                </a:solidFill>
              </a:rPr>
              <a:t>Le ½ de mêlée introduit sans délai. </a:t>
            </a:r>
          </a:p>
          <a:p>
            <a:pPr algn="ctr"/>
            <a:endParaRPr lang="fr-FR" sz="24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2"/>
          <a:srcRect l="14633" t="19760" r="16083" b="8421"/>
          <a:stretch/>
        </p:blipFill>
        <p:spPr>
          <a:xfrm>
            <a:off x="168142" y="260648"/>
            <a:ext cx="8807715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3560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79512" y="476672"/>
            <a:ext cx="876228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79512" y="4941168"/>
            <a:ext cx="878497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 smtClean="0"/>
          </a:p>
          <a:p>
            <a:pPr algn="ctr"/>
            <a:r>
              <a:rPr lang="fr-FR" sz="2400" dirty="0" smtClean="0"/>
              <a:t>Poussée autorisée dans l’axe, limitée au gain du ballon </a:t>
            </a:r>
          </a:p>
          <a:p>
            <a:pPr algn="ctr"/>
            <a:r>
              <a:rPr lang="fr-FR" sz="2400" dirty="0" smtClean="0"/>
              <a:t>(ballon derrière les pieds d’une des premières lignes). </a:t>
            </a:r>
          </a:p>
          <a:p>
            <a:pPr algn="ctr"/>
            <a:r>
              <a:rPr lang="fr-FR" sz="2400" dirty="0" smtClean="0"/>
              <a:t>Talonnage autorisé. Pas de possibilité de regagner le ballon.</a:t>
            </a:r>
            <a:r>
              <a:rPr lang="fr-FR" dirty="0" smtClean="0"/>
              <a:t> 	</a:t>
            </a:r>
          </a:p>
          <a:p>
            <a:endParaRPr lang="fr-F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79512" y="1196752"/>
            <a:ext cx="8784976" cy="45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323528" y="1124744"/>
            <a:ext cx="8605464" cy="5256584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La mêlée n’est jamais rejouée.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Liaisons incorrectes, mauvaise posture : CPF </a:t>
            </a:r>
            <a:br>
              <a:rPr lang="fr-FR" dirty="0" smtClean="0"/>
            </a:br>
            <a:r>
              <a:rPr lang="fr-FR" dirty="0" smtClean="0"/>
              <a:t>Mêlée tournée ou quand une faute n’est pas décelée et ballon injouable ou sécurité oblige : CP Franc en faveur de l’équipe ayant introduit le ballon en mêlée 	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idx="1"/>
          </p:nvPr>
        </p:nvSpPr>
        <p:spPr>
          <a:xfrm>
            <a:off x="1115616" y="332656"/>
            <a:ext cx="6629400" cy="648072"/>
          </a:xfrm>
        </p:spPr>
        <p:txBody>
          <a:bodyPr>
            <a:normAutofit/>
          </a:bodyPr>
          <a:lstStyle/>
          <a:p>
            <a:pPr algn="ctr"/>
            <a:r>
              <a:rPr lang="fr-FR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Consignes sur mêlées</a:t>
            </a:r>
            <a:endParaRPr lang="fr-FR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0680" r="29366" b="17161"/>
          <a:stretch>
            <a:fillRect/>
          </a:stretch>
        </p:blipFill>
        <p:spPr bwMode="auto">
          <a:xfrm>
            <a:off x="179512" y="692696"/>
            <a:ext cx="878497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3540" t="21520" r="29366" b="17161"/>
          <a:stretch>
            <a:fillRect/>
          </a:stretch>
        </p:blipFill>
        <p:spPr bwMode="auto">
          <a:xfrm>
            <a:off x="179512" y="692696"/>
            <a:ext cx="8784976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/>
          <p:cNvSpPr>
            <a:spLocks noGrp="1"/>
          </p:cNvSpPr>
          <p:nvPr>
            <p:ph type="title"/>
          </p:nvPr>
        </p:nvSpPr>
        <p:spPr>
          <a:xfrm>
            <a:off x="611560" y="404664"/>
            <a:ext cx="8136904" cy="5904656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- 2 jeunes joueurs-arbitres de la catégorie </a:t>
            </a:r>
            <a:br>
              <a:rPr lang="fr-FR" dirty="0" smtClean="0"/>
            </a:br>
            <a:r>
              <a:rPr lang="fr-FR" dirty="0" smtClean="0"/>
              <a:t>(uniquement les « 2ème année »), </a:t>
            </a:r>
            <a:br>
              <a:rPr lang="fr-FR" dirty="0" smtClean="0"/>
            </a:br>
            <a:r>
              <a:rPr lang="fr-FR" dirty="0" smtClean="0"/>
              <a:t>formés, </a:t>
            </a:r>
            <a:br>
              <a:rPr lang="fr-FR" dirty="0" smtClean="0"/>
            </a:br>
            <a:r>
              <a:rPr lang="fr-FR" dirty="0" smtClean="0"/>
              <a:t>et</a:t>
            </a:r>
            <a:br>
              <a:rPr lang="fr-FR" dirty="0" smtClean="0"/>
            </a:br>
            <a:r>
              <a:rPr lang="fr-FR" dirty="0" smtClean="0"/>
              <a:t> - 1 éducateur-accompagnant </a:t>
            </a:r>
            <a:br>
              <a:rPr lang="fr-FR" dirty="0" smtClean="0"/>
            </a:br>
            <a:r>
              <a:rPr lang="fr-FR" dirty="0" smtClean="0"/>
              <a:t>(chargé de l’arbitrage de la mêlée </a:t>
            </a:r>
            <a:br>
              <a:rPr lang="fr-FR" dirty="0" smtClean="0"/>
            </a:br>
            <a:r>
              <a:rPr lang="fr-FR" dirty="0" smtClean="0"/>
              <a:t>et de la sécurité)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endParaRPr lang="fr-FR" dirty="0"/>
          </a:p>
        </p:txBody>
      </p:sp>
      <p:sp>
        <p:nvSpPr>
          <p:cNvPr id="6" name="Espace réservé du texte 5"/>
          <p:cNvSpPr>
            <a:spLocks noGrp="1"/>
          </p:cNvSpPr>
          <p:nvPr>
            <p:ph type="body" idx="1"/>
          </p:nvPr>
        </p:nvSpPr>
        <p:spPr>
          <a:xfrm>
            <a:off x="1043608" y="836712"/>
            <a:ext cx="6629400" cy="627544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 smtClean="0"/>
              <a:t>QUI ARBITRE ?</a:t>
            </a:r>
            <a:endParaRPr lang="fr-FR" sz="2800" b="1" dirty="0"/>
          </a:p>
        </p:txBody>
      </p:sp>
      <p:sp>
        <p:nvSpPr>
          <p:cNvPr id="2" name="Espace réservé du pied de page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0680" r="28893" b="17161"/>
          <a:stretch>
            <a:fillRect/>
          </a:stretch>
        </p:blipFill>
        <p:spPr bwMode="auto">
          <a:xfrm>
            <a:off x="179512" y="620688"/>
            <a:ext cx="8784976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23528" y="1340768"/>
            <a:ext cx="8391408" cy="5328592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>
                <a:solidFill>
                  <a:srgbClr val="FF0000"/>
                </a:solidFill>
              </a:rPr>
              <a:t> </a:t>
            </a:r>
            <a:r>
              <a:rPr lang="fr-FR" i="1" u="sng" dirty="0" smtClean="0">
                <a:solidFill>
                  <a:srgbClr val="FF0000"/>
                </a:solidFill>
              </a:rPr>
              <a:t>Coup de pied dans l’en-but ET  DANS LA ZONE DES 10 METRES :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à l’endroit de la sortie </a:t>
            </a:r>
            <a:br>
              <a:rPr lang="fr-FR" dirty="0" smtClean="0"/>
            </a:br>
            <a:r>
              <a:rPr lang="fr-FR" i="1" u="sng" dirty="0" smtClean="0">
                <a:solidFill>
                  <a:srgbClr val="FF0000"/>
                </a:solidFill>
              </a:rPr>
              <a:t>Coup de pied hors de l’en-but ET DE LA ZONE DE 10 METRES :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au point de frappe </a:t>
            </a:r>
            <a:br>
              <a:rPr lang="fr-FR" dirty="0" smtClean="0"/>
            </a:br>
            <a:r>
              <a:rPr lang="fr-FR" dirty="0" smtClean="0"/>
              <a:t> </a:t>
            </a:r>
            <a:r>
              <a:rPr lang="fr-FR" sz="4000" i="1" u="sng" dirty="0" smtClean="0">
                <a:solidFill>
                  <a:srgbClr val="FF0000"/>
                </a:solidFill>
              </a:rPr>
              <a:t>Remise en jeu rapide autorisée, avec respect des lignes de hors jeu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	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043608" y="188640"/>
            <a:ext cx="6480048" cy="1224136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/>
              <a:t>Le jeu au pied direct en touche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1844824"/>
            <a:ext cx="8712968" cy="4248472"/>
          </a:xfrm>
        </p:spPr>
        <p:txBody>
          <a:bodyPr>
            <a:normAutofit fontScale="90000"/>
          </a:bodyPr>
          <a:lstStyle/>
          <a:p>
            <a:r>
              <a:rPr lang="fr-FR" dirty="0" smtClean="0"/>
              <a:t> - Opposants à 5 mètres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- Vigilance sur la réalisation du Coup de Pied Franc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- JEU à l’initiative du joueur, sans coup de sifflet de l’éducateur. </a:t>
            </a:r>
            <a:br>
              <a:rPr lang="fr-FR" dirty="0" smtClean="0"/>
            </a:br>
            <a:r>
              <a:rPr lang="fr-FR" dirty="0" smtClean="0"/>
              <a:t>	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259632" y="188640"/>
            <a:ext cx="6629400" cy="727176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/>
              <a:t>Coup de Pied Franc (CPF)</a:t>
            </a:r>
            <a:endParaRPr lang="fr-FR" sz="4000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908720"/>
            <a:ext cx="8568952" cy="5400599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Du remplacement temporaire de 2 minutes à l’exclusion définitive, selon la gravité de la faute. </a:t>
            </a:r>
            <a:br>
              <a:rPr lang="fr-FR" dirty="0" smtClean="0"/>
            </a:br>
            <a:r>
              <a:rPr lang="fr-FR" dirty="0" smtClean="0"/>
              <a:t>Le remplacement est obligatoire. </a:t>
            </a:r>
            <a:br>
              <a:rPr lang="fr-FR" dirty="0" smtClean="0"/>
            </a:b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Si brutalité caractérisée ou récidive, exclusion définitive du tournoi. 	</a:t>
            </a:r>
            <a:br>
              <a:rPr lang="fr-FR" dirty="0" smtClean="0"/>
            </a:b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1187624" y="188640"/>
            <a:ext cx="6629400" cy="583160"/>
          </a:xfrm>
        </p:spPr>
        <p:txBody>
          <a:bodyPr>
            <a:normAutofit lnSpcReduction="10000"/>
          </a:bodyPr>
          <a:lstStyle/>
          <a:p>
            <a:pPr algn="ctr"/>
            <a:r>
              <a:rPr lang="fr-FR" sz="4000" b="1" dirty="0" smtClean="0">
                <a:solidFill>
                  <a:srgbClr val="FF0000"/>
                </a:solidFill>
              </a:rPr>
              <a:t>JEU DELOYAL</a:t>
            </a:r>
            <a:endParaRPr lang="fr-FR" sz="4000" b="1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29064" y="980728"/>
            <a:ext cx="8535424" cy="5040560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- </a:t>
            </a:r>
            <a:r>
              <a:rPr lang="fr-FR" sz="3100" dirty="0" smtClean="0"/>
              <a:t>AU COUP DE SIFFLET DE L’ARBITRE, LE JOUER DE L’EQUIPE FAUTIVE </a:t>
            </a:r>
            <a:r>
              <a:rPr lang="fr-FR" sz="3100" i="1" u="sng" dirty="0" smtClean="0">
                <a:solidFill>
                  <a:srgbClr val="FF0000"/>
                </a:solidFill>
              </a:rPr>
              <a:t>POSE IMMEDIATEMENT</a:t>
            </a:r>
            <a:r>
              <a:rPr lang="fr-FR" sz="3100" dirty="0" smtClean="0">
                <a:solidFill>
                  <a:srgbClr val="FF0000"/>
                </a:solidFill>
              </a:rPr>
              <a:t> </a:t>
            </a:r>
            <a:r>
              <a:rPr lang="fr-FR" sz="3100" dirty="0" smtClean="0"/>
              <a:t>LE BALLON AU POINT DE FAUTE SINON </a:t>
            </a:r>
            <a:r>
              <a:rPr lang="fr-FR" sz="3100" i="1" u="sng" dirty="0" smtClean="0">
                <a:solidFill>
                  <a:srgbClr val="FF0000"/>
                </a:solidFill>
              </a:rPr>
              <a:t>SANCTION </a:t>
            </a:r>
            <a:r>
              <a:rPr lang="fr-FR" sz="3100" dirty="0" smtClean="0"/>
              <a:t/>
            </a:r>
            <a:br>
              <a:rPr lang="fr-FR" sz="3100" dirty="0" smtClean="0"/>
            </a:br>
            <a:r>
              <a:rPr lang="fr-FR" sz="3100" dirty="0" smtClean="0"/>
              <a:t>(CPF OU 5M DE +, OU REMPLACEMENT SI FAUTES REPETEES) </a:t>
            </a:r>
            <a:br>
              <a:rPr lang="fr-FR" sz="3100" dirty="0" smtClean="0"/>
            </a:br>
            <a:r>
              <a:rPr lang="fr-FR" sz="3100" dirty="0" smtClean="0"/>
              <a:t>- 5 ESSAIS D’ECART A N’IMPORTE QUEL MOMENT : SCORE ACQUIS DEFINITIVEMENT </a:t>
            </a:r>
            <a:br>
              <a:rPr lang="fr-FR" sz="3100" dirty="0" smtClean="0"/>
            </a:br>
            <a:r>
              <a:rPr lang="fr-FR" sz="3100" dirty="0" smtClean="0"/>
              <a:t>ET REEQUILIBRAGE OBLIGATOIRE DE QUELQUE MANIERE QUE CE SOIT. 	</a:t>
            </a:r>
            <a:br>
              <a:rPr lang="fr-FR" sz="3100" dirty="0" smtClean="0"/>
            </a:br>
            <a:r>
              <a:rPr lang="fr-FR" sz="3100" dirty="0" smtClean="0"/>
              <a:t>- HORMIS CES MODIFICATIONS, LES REGLES DU RUGBY à XV CATEGORIE C SONT APPLICABLES 	</a:t>
            </a:r>
            <a:br>
              <a:rPr lang="fr-FR" sz="3100" dirty="0" smtClean="0"/>
            </a:br>
            <a:endParaRPr lang="fr-FR" sz="31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187624" y="188640"/>
            <a:ext cx="6480048" cy="720080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/>
              <a:t>A savoir</a:t>
            </a:r>
            <a:endParaRPr lang="fr-F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8893" b="17161"/>
          <a:stretch>
            <a:fillRect/>
          </a:stretch>
        </p:blipFill>
        <p:spPr bwMode="auto">
          <a:xfrm>
            <a:off x="179512" y="1412776"/>
            <a:ext cx="8824432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79512" y="1329022"/>
            <a:ext cx="8784976" cy="45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79512" y="1196752"/>
            <a:ext cx="8784976" cy="454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1340768"/>
            <a:ext cx="7990656" cy="4824535"/>
          </a:xfrm>
        </p:spPr>
        <p:txBody>
          <a:bodyPr>
            <a:normAutofit/>
          </a:bodyPr>
          <a:lstStyle/>
          <a:p>
            <a:r>
              <a:rPr lang="fr-FR" dirty="0" smtClean="0"/>
              <a:t>- TOUT PLAQUAGE AU DESSUS DE LA CEINTURE</a:t>
            </a:r>
            <a:br>
              <a:rPr lang="fr-FR" dirty="0" smtClean="0"/>
            </a:br>
            <a:r>
              <a:rPr lang="fr-FR" dirty="0" smtClean="0"/>
              <a:t>- TOUT PLAQUAGE AVEC 1 SEUL BRAS</a:t>
            </a:r>
            <a:br>
              <a:rPr lang="fr-FR" dirty="0" smtClean="0"/>
            </a:br>
            <a:r>
              <a:rPr lang="fr-FR" dirty="0" smtClean="0"/>
              <a:t>- LA CUILLERE</a:t>
            </a:r>
            <a:br>
              <a:rPr lang="fr-FR" dirty="0" smtClean="0"/>
            </a:br>
            <a:r>
              <a:rPr lang="fr-FR" dirty="0" smtClean="0"/>
              <a:t>- TOUTE PROJECTION VERS LE SOL (JUDOKA)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55576" y="260648"/>
            <a:ext cx="6629400" cy="1066688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>
                <a:solidFill>
                  <a:srgbClr val="FF0000"/>
                </a:solidFill>
              </a:rPr>
              <a:t>PLAQUAGES INTERDITS</a:t>
            </a:r>
            <a:endParaRPr lang="fr-FR" sz="4000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1412776"/>
            <a:ext cx="7846640" cy="4752527"/>
          </a:xfrm>
        </p:spPr>
        <p:txBody>
          <a:bodyPr>
            <a:normAutofit fontScale="90000"/>
          </a:bodyPr>
          <a:lstStyle/>
          <a:p>
            <a:pPr algn="ctr"/>
            <a:r>
              <a:rPr lang="fr-FR" dirty="0" smtClean="0"/>
              <a:t>Un joueur </a:t>
            </a:r>
            <a:br>
              <a:rPr lang="fr-FR" dirty="0" smtClean="0"/>
            </a:br>
            <a:r>
              <a:rPr lang="fr-FR" dirty="0" smtClean="0"/>
              <a:t>qui se rend coupable </a:t>
            </a:r>
            <a:br>
              <a:rPr lang="fr-FR" dirty="0" smtClean="0"/>
            </a:br>
            <a:r>
              <a:rPr lang="fr-FR" dirty="0" smtClean="0"/>
              <a:t>d’un </a:t>
            </a:r>
            <a:r>
              <a:rPr lang="fr-FR" i="1" u="sng" dirty="0" smtClean="0"/>
              <a:t>plaquage dangereux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doit être systématiquement </a:t>
            </a:r>
            <a:br>
              <a:rPr lang="fr-FR" dirty="0" smtClean="0"/>
            </a:br>
            <a:r>
              <a:rPr lang="fr-FR" i="1" u="sng" dirty="0" smtClean="0">
                <a:solidFill>
                  <a:srgbClr val="FF0000"/>
                </a:solidFill>
              </a:rPr>
              <a:t>exclu par l’arbitre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/>
              <a:t>    (2 minutes) avec remplacement 	</a:t>
            </a:r>
            <a:br>
              <a:rPr lang="fr-FR" dirty="0" smtClean="0"/>
            </a:br>
            <a:r>
              <a:rPr lang="fr-FR" dirty="0" smtClean="0"/>
              <a:t>	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99592" y="332656"/>
            <a:ext cx="6629400" cy="1066688"/>
          </a:xfrm>
        </p:spPr>
        <p:txBody>
          <a:bodyPr>
            <a:normAutofit/>
          </a:bodyPr>
          <a:lstStyle/>
          <a:p>
            <a:pPr algn="ctr"/>
            <a:r>
              <a:rPr lang="fr-FR" sz="4000" dirty="0" smtClean="0">
                <a:solidFill>
                  <a:srgbClr val="FF0000"/>
                </a:solidFill>
              </a:rPr>
              <a:t>SANCTIONS</a:t>
            </a:r>
            <a:endParaRPr lang="fr-FR" sz="4000" dirty="0">
              <a:solidFill>
                <a:srgbClr val="FF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smtClean="0"/>
              <a:t>REALISE PAR DEAUZE GUILLAUME AOUT 2016</a:t>
            </a:r>
            <a:endParaRPr lang="fr-FR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4013" t="21520" r="29366" b="17161"/>
          <a:stretch>
            <a:fillRect/>
          </a:stretch>
        </p:blipFill>
        <p:spPr bwMode="auto">
          <a:xfrm>
            <a:off x="179512" y="1412776"/>
            <a:ext cx="8762289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que">
  <a:themeElements>
    <a:clrScheme name="Technique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que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qu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323</TotalTime>
  <Words>354</Words>
  <Application>Microsoft Office PowerPoint</Application>
  <PresentationFormat>Affichage à l'écran (4:3)</PresentationFormat>
  <Paragraphs>62</Paragraphs>
  <Slides>34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34</vt:i4>
      </vt:variant>
    </vt:vector>
  </HeadingPairs>
  <TitlesOfParts>
    <vt:vector size="39" baseType="lpstr">
      <vt:lpstr>Arial</vt:lpstr>
      <vt:lpstr>Calibri</vt:lpstr>
      <vt:lpstr>Franklin Gothic Book</vt:lpstr>
      <vt:lpstr>Wingdings 2</vt:lpstr>
      <vt:lpstr>Technique</vt:lpstr>
      <vt:lpstr>Présentation PowerPoint</vt:lpstr>
      <vt:lpstr>Présentation PowerPoint</vt:lpstr>
      <vt:lpstr>   - 2 jeunes joueurs-arbitres de la catégorie  (uniquement les « 2ème année »),  formés,  et  - 1 éducateur-accompagnant  (chargé de l’arbitrage de la mêlée  et de la sécurité)  </vt:lpstr>
      <vt:lpstr>Présentation PowerPoint</vt:lpstr>
      <vt:lpstr>Présentation PowerPoint</vt:lpstr>
      <vt:lpstr>Présentation PowerPoint</vt:lpstr>
      <vt:lpstr>- TOUT PLAQUAGE AU DESSUS DE LA CEINTURE - TOUT PLAQUAGE AVEC 1 SEUL BRAS - LA CUILLERE - TOUTE PROJECTION VERS LE SOL (JUDOKA)</vt:lpstr>
      <vt:lpstr>Un joueur  qui se rend coupable  d’un plaquage dangereux  doit être systématiquement  exclu par l’arbitre      (2 minutes) avec remplacement  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mêlée n’est jamais rejouée.   Liaisons incorrectes, mauvaise posture : CPF  Mêlée tournée ou quand une faute n’est pas décelée et ballon injouable ou sécurité oblige : CP Franc en faveur de l’équipe ayant introduit le ballon en mêlée   </vt:lpstr>
      <vt:lpstr>Présentation PowerPoint</vt:lpstr>
      <vt:lpstr>Présentation PowerPoint</vt:lpstr>
      <vt:lpstr>Présentation PowerPoint</vt:lpstr>
      <vt:lpstr> Coup de pied dans l’en-but ET  DANS LA ZONE DES 10 METRES :  à l’endroit de la sortie  Coup de pied hors de l’en-but ET DE LA ZONE DE 10 METRES :   au point de frappe   Remise en jeu rapide autorisée, avec respect des lignes de hors jeu    </vt:lpstr>
      <vt:lpstr> - Opposants à 5 mètres    - Vigilance sur la réalisation du Coup de Pied Franc    - JEU à l’initiative du joueur, sans coup de sifflet de l’éducateur.    </vt:lpstr>
      <vt:lpstr>  Du remplacement temporaire de 2 minutes à l’exclusion définitive, selon la gravité de la faute.  Le remplacement est obligatoire.   Si brutalité caractérisée ou récidive, exclusion définitive du tournoi.   </vt:lpstr>
      <vt:lpstr>- AU COUP DE SIFFLET DE L’ARBITRE, LE JOUER DE L’EQUIPE FAUTIVE POSE IMMEDIATEMENT LE BALLON AU POINT DE FAUTE SINON SANCTION  (CPF OU 5M DE +, OU REMPLACEMENT SI FAUTES REPETEES)  - 5 ESSAIS D’ECART A N’IMPORTE QUEL MOMENT : SCORE ACQUIS DEFINITIVEMENT  ET REEQUILIBRAGE OBLIGATOIRE DE QUELQUE MANIERE QUE CE SOIT.   - HORMIS CES MODIFICATIONS, LES REGLES DU RUGBY à XV CATEGORIE C SONT APPLICABLES  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GUILLAUME DEAUZE</dc:creator>
  <cp:lastModifiedBy>Dell</cp:lastModifiedBy>
  <cp:revision>33</cp:revision>
  <dcterms:created xsi:type="dcterms:W3CDTF">2016-08-16T19:19:47Z</dcterms:created>
  <dcterms:modified xsi:type="dcterms:W3CDTF">2016-09-29T12:32:57Z</dcterms:modified>
</cp:coreProperties>
</file>