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82" r:id="rId4"/>
    <p:sldId id="258" r:id="rId5"/>
    <p:sldId id="259" r:id="rId6"/>
    <p:sldId id="260" r:id="rId7"/>
    <p:sldId id="283" r:id="rId8"/>
    <p:sldId id="284" r:id="rId9"/>
    <p:sldId id="261" r:id="rId10"/>
    <p:sldId id="262" r:id="rId11"/>
    <p:sldId id="263" r:id="rId12"/>
    <p:sldId id="290" r:id="rId13"/>
    <p:sldId id="264" r:id="rId14"/>
    <p:sldId id="265" r:id="rId15"/>
    <p:sldId id="266" r:id="rId16"/>
    <p:sldId id="267" r:id="rId17"/>
    <p:sldId id="291" r:id="rId18"/>
    <p:sldId id="276" r:id="rId19"/>
    <p:sldId id="292" r:id="rId20"/>
    <p:sldId id="268" r:id="rId21"/>
    <p:sldId id="275" r:id="rId22"/>
    <p:sldId id="277" r:id="rId23"/>
    <p:sldId id="281" r:id="rId24"/>
    <p:sldId id="289" r:id="rId25"/>
    <p:sldId id="285" r:id="rId26"/>
    <p:sldId id="287" r:id="rId27"/>
    <p:sldId id="288" r:id="rId28"/>
    <p:sldId id="286" r:id="rId2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42" autoAdjust="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5B2E8-1FAA-4BAF-A895-43B500203780}" type="datetimeFigureOut">
              <a:rPr lang="fr-FR" smtClean="0"/>
              <a:pPr/>
              <a:t>29/09/2016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A65AC-5B70-472E-87A1-5A9CE6FD9C6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151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97D4-CA4D-4158-9410-A50591163120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37E68-5DEA-4A72-96B6-AB7A2E064E92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59559-BEDF-432C-B4F9-E9EC464DA932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B79E-3B5B-4FEA-B5F7-C889A5A7B7E4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0242C-C171-4037-A1DF-84B7AE5657C7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4C5C-D316-4B7C-8D97-43453F50853D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978D-D05A-443A-83A6-62C6CCA682EB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0ECC4-3AD3-45AB-B089-707E77104645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CC38-A8E6-416B-8842-30D5FE1F0A64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E3997-EAB9-4642-B665-1FB8A1EBADA7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6184206-B47F-449A-AC8E-ED29CD9CA060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1601AEC-C5D0-4EF5-9665-A53C58E979AA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7496"/>
          <a:stretch>
            <a:fillRect/>
          </a:stretch>
        </p:blipFill>
        <p:spPr bwMode="auto">
          <a:xfrm>
            <a:off x="0" y="980728"/>
            <a:ext cx="914400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79512" y="908720"/>
            <a:ext cx="876228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8893" b="17161"/>
          <a:stretch>
            <a:fillRect/>
          </a:stretch>
        </p:blipFill>
        <p:spPr bwMode="auto">
          <a:xfrm>
            <a:off x="179512" y="980728"/>
            <a:ext cx="8712968" cy="447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39084" y="1052736"/>
            <a:ext cx="890137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l="4168" t="21440" r="29210" b="17241"/>
          <a:stretch>
            <a:fillRect/>
          </a:stretch>
        </p:blipFill>
        <p:spPr bwMode="auto">
          <a:xfrm>
            <a:off x="179511" y="980728"/>
            <a:ext cx="876228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79512" y="908720"/>
            <a:ext cx="876228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REALISE PAR DEAUZE GUILLAUME AOUT 2016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899592" y="5013176"/>
            <a:ext cx="7434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OPPOSANT LANCEUR A 2 METRES (LARGEUR ET PROFONDEUR)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99592" y="5373216"/>
            <a:ext cx="515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RELAYEURS A 2 METRES DE L’ALIGNEMENT </a:t>
            </a:r>
            <a:endParaRPr lang="fr-F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17320" r="29366" b="17161"/>
          <a:stretch>
            <a:fillRect/>
          </a:stretch>
        </p:blipFill>
        <p:spPr bwMode="auto">
          <a:xfrm>
            <a:off x="179512" y="260648"/>
            <a:ext cx="8640960" cy="478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899592" y="5733256"/>
            <a:ext cx="738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DEBUT DE L’ALIGNEMENT = 5 METRES DE LA LIGNE DE TOUCHE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3475650" y="4693700"/>
            <a:ext cx="146021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smtClean="0"/>
              <a:t>10 METRES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2518" t="31545" r="38343" b="17161"/>
          <a:stretch>
            <a:fillRect/>
          </a:stretch>
        </p:blipFill>
        <p:spPr bwMode="auto">
          <a:xfrm>
            <a:off x="179512" y="548680"/>
            <a:ext cx="8784976" cy="515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80920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 </a:t>
            </a:r>
            <a:r>
              <a:rPr lang="fr-FR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Joueurs et Joueuses titulaires du passeport joueur de devant. </a:t>
            </a:r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0" y="188640"/>
            <a:ext cx="9144000" cy="562632"/>
          </a:xfrm>
        </p:spPr>
        <p:txBody>
          <a:bodyPr>
            <a:noAutofit/>
          </a:bodyPr>
          <a:lstStyle/>
          <a:p>
            <a:pPr algn="ctr"/>
            <a:r>
              <a:rPr lang="fr-FR" sz="4000" dirty="0" smtClean="0"/>
              <a:t>QUI ?</a:t>
            </a:r>
            <a:endParaRPr lang="fr-FR" sz="4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0" y="2132856"/>
            <a:ext cx="9144000" cy="562632"/>
          </a:xfrm>
          <a:prstGeom prst="rect">
            <a:avLst/>
          </a:prstGeom>
        </p:spPr>
        <p:txBody>
          <a:bodyPr vert="horz" lIns="45720" tIns="0" rIns="4572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COMMENT ?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2780928"/>
            <a:ext cx="9144000" cy="3672408"/>
          </a:xfrm>
          <a:prstGeom prst="rect">
            <a:avLst/>
          </a:prstGeom>
        </p:spPr>
        <p:txBody>
          <a:bodyPr vert="horz" lIns="45720" tIns="0" rIns="45720" bIns="0" anchor="t">
            <a:normAutofit fontScale="25000" lnSpcReduction="20000"/>
          </a:bodyPr>
          <a:lstStyle/>
          <a:p>
            <a:r>
              <a:rPr kumimoji="0" lang="fr-FR" sz="4200" b="1" i="0" u="none" strike="noStrike" kern="1200" cap="none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lang="fr-FR" sz="4400" dirty="0" smtClean="0"/>
          </a:p>
          <a:p>
            <a:pPr algn="ctr"/>
            <a:r>
              <a:rPr lang="fr-FR" sz="1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rPr>
              <a:t>Mêlée éducative </a:t>
            </a:r>
            <a:r>
              <a:rPr lang="fr-FR" sz="14400" b="1" u="sng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rPr>
              <a:t>sans impact </a:t>
            </a:r>
            <a:r>
              <a:rPr lang="fr-FR" sz="1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rPr>
              <a:t>en formation 3+4+1</a:t>
            </a:r>
          </a:p>
          <a:p>
            <a:pPr algn="ctr"/>
            <a:endParaRPr lang="fr-FR" sz="1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j-lt"/>
            </a:endParaRPr>
          </a:p>
          <a:p>
            <a:pPr algn="ctr"/>
            <a:r>
              <a:rPr lang="fr-FR" sz="1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rPr>
              <a:t> Equipe à effectif incomplet : </a:t>
            </a:r>
          </a:p>
          <a:p>
            <a:pPr algn="ctr"/>
            <a:r>
              <a:rPr lang="fr-FR" sz="1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rPr>
              <a:t>obligation d’égalité numérique : </a:t>
            </a:r>
          </a:p>
          <a:p>
            <a:pPr algn="ctr"/>
            <a:r>
              <a:rPr lang="fr-FR" sz="1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rPr>
              <a:t>Mêlée à 7 = 3 – 4 </a:t>
            </a:r>
          </a:p>
          <a:p>
            <a:pPr algn="ctr"/>
            <a:r>
              <a:rPr lang="fr-FR" sz="1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rPr>
              <a:t>Mêlée à 6 = 3 – 2 – 1 </a:t>
            </a:r>
          </a:p>
          <a:p>
            <a:pPr algn="ctr"/>
            <a:r>
              <a:rPr lang="fr-FR" sz="1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rPr>
              <a:t>Mêlée à 5 = 3 - 2 </a:t>
            </a:r>
            <a:r>
              <a:rPr lang="fr-FR" sz="14400" dirty="0" smtClean="0">
                <a:solidFill>
                  <a:srgbClr val="00B0F0"/>
                </a:solidFill>
                <a:latin typeface="+mj-lt"/>
              </a:rPr>
              <a:t>	</a:t>
            </a:r>
          </a:p>
          <a:p>
            <a:endParaRPr lang="fr-FR" sz="4400" b="1" dirty="0" smtClean="0"/>
          </a:p>
          <a:p>
            <a:r>
              <a:rPr lang="fr-FR" sz="4400" b="1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23528" y="836712"/>
            <a:ext cx="8496944" cy="5616623"/>
          </a:xfrm>
        </p:spPr>
        <p:txBody>
          <a:bodyPr>
            <a:noAutofit/>
          </a:bodyPr>
          <a:lstStyle/>
          <a:p>
            <a:r>
              <a:rPr lang="fr-FR" sz="2800" dirty="0" smtClean="0"/>
              <a:t>	. Flexion: joueurs de 1</a:t>
            </a:r>
            <a:r>
              <a:rPr lang="fr-FR" sz="2800" baseline="30000" dirty="0" smtClean="0"/>
              <a:t>ère</a:t>
            </a:r>
            <a:r>
              <a:rPr lang="fr-FR" sz="2800" dirty="0" smtClean="0"/>
              <a:t> ligne fléchissent les jambes et non le dos. Ils imbriquent leurs tête les unes à côté des autres sans s’engager (pas de contact avec l’épaule du vis-à-vis). 2</a:t>
            </a:r>
            <a:r>
              <a:rPr lang="fr-FR" sz="2800" baseline="30000" dirty="0" smtClean="0"/>
              <a:t>ième</a:t>
            </a:r>
            <a:r>
              <a:rPr lang="fr-FR" sz="2800" dirty="0" smtClean="0"/>
              <a:t> et 3</a:t>
            </a:r>
            <a:r>
              <a:rPr lang="fr-FR" sz="2800" baseline="30000" dirty="0" smtClean="0"/>
              <a:t>ième</a:t>
            </a:r>
            <a:r>
              <a:rPr lang="fr-FR" sz="2800" dirty="0" smtClean="0"/>
              <a:t> lignes ailes mettent un genou au sol. Marquer un temps d’arrêt.</a:t>
            </a:r>
            <a:br>
              <a:rPr lang="fr-FR" sz="2800" dirty="0" smtClean="0"/>
            </a:br>
            <a:r>
              <a:rPr lang="fr-FR" sz="2800" dirty="0" smtClean="0"/>
              <a:t>	. </a:t>
            </a:r>
            <a:r>
              <a:rPr lang="fr-FR" sz="2800" dirty="0" smtClean="0">
                <a:solidFill>
                  <a:srgbClr val="FF0000"/>
                </a:solidFill>
              </a:rPr>
              <a:t>Liez: les piliers se lient avec leurs vis-à-vis par le bras extérieur au niveau du dos ou sur le côté. Joueurs de 1</a:t>
            </a:r>
            <a:r>
              <a:rPr lang="fr-FR" sz="2800" baseline="30000" dirty="0" smtClean="0">
                <a:solidFill>
                  <a:srgbClr val="FF0000"/>
                </a:solidFill>
              </a:rPr>
              <a:t>ère</a:t>
            </a:r>
            <a:r>
              <a:rPr lang="fr-FR" sz="2800" dirty="0" smtClean="0">
                <a:solidFill>
                  <a:srgbClr val="FF0000"/>
                </a:solidFill>
              </a:rPr>
              <a:t> ligne maintiennent la position horizontale du dos</a:t>
            </a:r>
            <a:r>
              <a:rPr lang="fr-FR" sz="2800" dirty="0" smtClean="0"/>
              <a:t>. Marquer un temps d’arrêt.</a:t>
            </a:r>
            <a:br>
              <a:rPr lang="fr-FR" sz="2800" dirty="0" smtClean="0"/>
            </a:br>
            <a:r>
              <a:rPr lang="fr-FR" sz="2800" dirty="0" smtClean="0"/>
              <a:t>	. Placement: </a:t>
            </a:r>
            <a:r>
              <a:rPr lang="fr-FR" sz="2800" dirty="0" smtClean="0">
                <a:solidFill>
                  <a:srgbClr val="FF0000"/>
                </a:solidFill>
              </a:rPr>
              <a:t>les piliers se placent sans impact puis les 2</a:t>
            </a:r>
            <a:r>
              <a:rPr lang="fr-FR" sz="2800" baseline="30000" dirty="0" smtClean="0">
                <a:solidFill>
                  <a:srgbClr val="FF0000"/>
                </a:solidFill>
              </a:rPr>
              <a:t>ième</a:t>
            </a:r>
            <a:r>
              <a:rPr lang="fr-FR" sz="2800" dirty="0" smtClean="0">
                <a:solidFill>
                  <a:srgbClr val="FF0000"/>
                </a:solidFill>
              </a:rPr>
              <a:t> et 3</a:t>
            </a:r>
            <a:r>
              <a:rPr lang="fr-FR" sz="2800" baseline="30000" dirty="0" smtClean="0">
                <a:solidFill>
                  <a:srgbClr val="FF0000"/>
                </a:solidFill>
              </a:rPr>
              <a:t>ième</a:t>
            </a:r>
            <a:r>
              <a:rPr lang="fr-FR" sz="2800" dirty="0" smtClean="0">
                <a:solidFill>
                  <a:srgbClr val="FF0000"/>
                </a:solidFill>
              </a:rPr>
              <a:t> lignes se placent. Les joueurs peuvent repositionner leurs appuis (hauts et bas). </a:t>
            </a:r>
            <a:r>
              <a:rPr lang="fr-FR" sz="2800" dirty="0" smtClean="0"/>
              <a:t>Marquer un temps d’arrêt.</a:t>
            </a:r>
            <a:br>
              <a:rPr lang="fr-FR" sz="2800" dirty="0" smtClean="0"/>
            </a:br>
            <a:endParaRPr lang="fr-FR" sz="280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1331640" y="188640"/>
            <a:ext cx="6629400" cy="490624"/>
          </a:xfrm>
        </p:spPr>
        <p:txBody>
          <a:bodyPr>
            <a:noAutofit/>
          </a:bodyPr>
          <a:lstStyle/>
          <a:p>
            <a:r>
              <a:rPr lang="fr-FR" sz="3600" dirty="0" smtClean="0"/>
              <a:t>Commandements en mêlées C</a:t>
            </a:r>
            <a:endParaRPr lang="fr-FR" sz="36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908721"/>
            <a:ext cx="8712968" cy="1800199"/>
          </a:xfrm>
        </p:spPr>
        <p:txBody>
          <a:bodyPr>
            <a:normAutofit fontScale="90000"/>
          </a:bodyPr>
          <a:lstStyle/>
          <a:p>
            <a:pPr algn="just"/>
            <a:r>
              <a:rPr lang="fr-FR" sz="2700" dirty="0" smtClean="0">
                <a:solidFill>
                  <a:schemeClr val="tx2"/>
                </a:solidFill>
              </a:rPr>
              <a:t>L’arbitre s’assure de la stabilité de la mêlée et valide les postures des joueurs (épaules au-dessus du bassin et dos plat) et signalera au demi de mêlée par un geste ou en lui tapant dans le dos qu’il peut introduire le ballon sans délai (maximum 3 secondes). </a:t>
            </a:r>
            <a:r>
              <a:rPr lang="fr-FR" sz="4400" dirty="0" smtClean="0">
                <a:solidFill>
                  <a:schemeClr val="tx2"/>
                </a:solidFill>
              </a:rPr>
              <a:t/>
            </a:r>
            <a:br>
              <a:rPr lang="fr-FR" sz="4400" dirty="0" smtClean="0">
                <a:solidFill>
                  <a:schemeClr val="tx2"/>
                </a:solidFill>
              </a:rPr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0" y="188640"/>
            <a:ext cx="9144000" cy="562632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 smtClean="0"/>
              <a:t>Introduction en mêlées C</a:t>
            </a:r>
            <a:endParaRPr lang="fr-FR" sz="3200" b="1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0" y="292494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 smtClean="0"/>
              <a:t>Fin de la mêlée ordonnée</a:t>
            </a:r>
            <a:endParaRPr lang="fr-FR" sz="3200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79512" y="3861048"/>
            <a:ext cx="8712968" cy="2664296"/>
          </a:xfrm>
          <a:prstGeom prst="rect">
            <a:avLst/>
          </a:prstGeom>
        </p:spPr>
        <p:txBody>
          <a:bodyPr vert="horz" lIns="45720" tIns="0" rIns="45720" bIns="0" anchor="t">
            <a:normAutofit fontScale="97500"/>
          </a:bodyPr>
          <a:lstStyle/>
          <a:p>
            <a:pPr algn="just"/>
            <a:r>
              <a:rPr lang="fr-FR" sz="2400" dirty="0" smtClean="0">
                <a:solidFill>
                  <a:srgbClr val="00B0F0"/>
                </a:solidFill>
              </a:rPr>
              <a:t>Lorsque qu’une équipe a le ballon entre les pieds de son n°8 et qu’elle essaie de progresser mais n’y parvient pas, l’arbitre annoncera </a:t>
            </a:r>
            <a:r>
              <a:rPr lang="fr-FR" sz="2400" b="1" dirty="0" smtClean="0">
                <a:solidFill>
                  <a:srgbClr val="00B0F0"/>
                </a:solidFill>
              </a:rPr>
              <a:t>« </a:t>
            </a:r>
            <a:r>
              <a:rPr lang="fr-FR" sz="2400" b="1" u="sng" dirty="0" smtClean="0">
                <a:solidFill>
                  <a:srgbClr val="00B0F0"/>
                </a:solidFill>
              </a:rPr>
              <a:t>jouez-le</a:t>
            </a:r>
            <a:r>
              <a:rPr lang="fr-FR" sz="2400" b="1" dirty="0" smtClean="0">
                <a:solidFill>
                  <a:srgbClr val="00B0F0"/>
                </a:solidFill>
              </a:rPr>
              <a:t> » </a:t>
            </a:r>
            <a:r>
              <a:rPr lang="fr-FR" sz="2400" dirty="0" smtClean="0">
                <a:solidFill>
                  <a:srgbClr val="00B0F0"/>
                </a:solidFill>
              </a:rPr>
              <a:t>une fois que le ballon est dans les pieds du n°8 pendant un </a:t>
            </a:r>
            <a:r>
              <a:rPr lang="fr-FR" sz="2400" b="1" dirty="0" smtClean="0">
                <a:solidFill>
                  <a:srgbClr val="00B0F0"/>
                </a:solidFill>
              </a:rPr>
              <a:t>laps de temps raisonnable (3-5 secondes)</a:t>
            </a:r>
            <a:r>
              <a:rPr lang="fr-FR" sz="2400" dirty="0" smtClean="0">
                <a:solidFill>
                  <a:srgbClr val="00B0F0"/>
                </a:solidFill>
              </a:rPr>
              <a:t> afin de permettre une progression.</a:t>
            </a:r>
          </a:p>
          <a:p>
            <a:pPr algn="just"/>
            <a:endParaRPr lang="fr-FR" sz="2400" dirty="0" smtClean="0">
              <a:solidFill>
                <a:srgbClr val="00B0F0"/>
              </a:solidFill>
            </a:endParaRPr>
          </a:p>
          <a:p>
            <a:pPr algn="just"/>
            <a:r>
              <a:rPr lang="fr-FR" sz="2400" dirty="0" smtClean="0">
                <a:solidFill>
                  <a:srgbClr val="00B0F0"/>
                </a:solidFill>
              </a:rPr>
              <a:t>L’équipe attaquante doit alors jouer immédiatement le ballon.</a:t>
            </a:r>
            <a:endParaRPr lang="fr-FR" sz="24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b="6636"/>
          <a:stretch>
            <a:fillRect/>
          </a:stretch>
        </p:blipFill>
        <p:spPr bwMode="auto">
          <a:xfrm>
            <a:off x="231688" y="764704"/>
            <a:ext cx="866079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51520" y="1556792"/>
            <a:ext cx="8640960" cy="5301207"/>
          </a:xfrm>
        </p:spPr>
        <p:txBody>
          <a:bodyPr>
            <a:normAutofit/>
          </a:bodyPr>
          <a:lstStyle/>
          <a:p>
            <a:pPr marL="0" indent="0" algn="ctr"/>
            <a:r>
              <a:rPr lang="fr-FR" sz="4400" dirty="0" smtClean="0">
                <a:solidFill>
                  <a:srgbClr val="00B0F0"/>
                </a:solidFill>
              </a:rPr>
              <a:t>Le demi de mêlée ne peut pas aller dans l’espace entre le troisième ligne aile et le numéro 8 lorsqu’il suit le déplacement du ballon dans la mêlée.</a:t>
            </a:r>
            <a:br>
              <a:rPr lang="fr-FR" sz="4400" dirty="0" smtClean="0">
                <a:solidFill>
                  <a:srgbClr val="00B0F0"/>
                </a:solidFill>
              </a:rPr>
            </a:br>
            <a:r>
              <a:rPr lang="fr-FR" sz="4400" dirty="0" smtClean="0">
                <a:solidFill>
                  <a:srgbClr val="FF0000"/>
                </a:solidFill>
              </a:rPr>
              <a:t/>
            </a:r>
            <a:br>
              <a:rPr lang="fr-FR" sz="4400" dirty="0" smtClean="0">
                <a:solidFill>
                  <a:srgbClr val="FF0000"/>
                </a:solidFill>
              </a:rPr>
            </a:br>
            <a:r>
              <a:rPr lang="fr-FR" sz="4400" u="sng" dirty="0" smtClean="0">
                <a:solidFill>
                  <a:srgbClr val="FF0000"/>
                </a:solidFill>
              </a:rPr>
              <a:t>SANCTION</a:t>
            </a:r>
            <a:r>
              <a:rPr lang="fr-FR" sz="4400" dirty="0" smtClean="0">
                <a:solidFill>
                  <a:srgbClr val="FF0000"/>
                </a:solidFill>
              </a:rPr>
              <a:t>: coup de pied de pénalité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>
          <a:xfrm>
            <a:off x="0" y="260648"/>
            <a:ext cx="9144000" cy="1066688"/>
          </a:xfrm>
        </p:spPr>
        <p:txBody>
          <a:bodyPr>
            <a:normAutofit/>
          </a:bodyPr>
          <a:lstStyle/>
          <a:p>
            <a:pPr algn="ctr"/>
            <a:r>
              <a:rPr lang="fr-FR" sz="4400" dirty="0" smtClean="0"/>
              <a:t>Hors-jeu demi de mêlée</a:t>
            </a:r>
            <a:endParaRPr lang="fr-FR" sz="44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79512" y="476672"/>
            <a:ext cx="876228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79512" y="4941168"/>
            <a:ext cx="8784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pPr algn="ctr"/>
            <a:r>
              <a:rPr lang="fr-FR" sz="2400" dirty="0" smtClean="0"/>
              <a:t>Poussée autorisée dans l’axe, limitée au gain du ballon </a:t>
            </a:r>
          </a:p>
          <a:p>
            <a:pPr algn="ctr"/>
            <a:r>
              <a:rPr lang="fr-FR" sz="2400" dirty="0" smtClean="0"/>
              <a:t>(ballon derrière les pieds d’une des premières lignes). </a:t>
            </a:r>
          </a:p>
          <a:p>
            <a:pPr algn="ctr"/>
            <a:r>
              <a:rPr lang="fr-FR" sz="2400" dirty="0" smtClean="0"/>
              <a:t>Talonnage autorisé. Pas de possibilité de regagner le ballon.</a:t>
            </a:r>
            <a:r>
              <a:rPr lang="fr-FR" dirty="0" smtClean="0"/>
              <a:t> 	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79512" y="1196752"/>
            <a:ext cx="8784976" cy="45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605464" cy="5256584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La mêlée n’est jamais rejouée.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Liaisons incorrectes, mauvaise posture : CPF </a:t>
            </a:r>
            <a:br>
              <a:rPr lang="fr-FR" dirty="0" smtClean="0"/>
            </a:br>
            <a:r>
              <a:rPr lang="fr-FR" dirty="0" smtClean="0"/>
              <a:t>Mêlée tournée ou quand une faute n’est pas décelée et ballon injouable ou sécurité oblige : CP Franc en faveur de l’équipe ayant introduit le ballon en mêlée 	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1115616" y="332656"/>
            <a:ext cx="6629400" cy="648072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Consignes sur mêlées</a:t>
            </a:r>
            <a:endParaRPr lang="fr-F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0680" r="29366" b="17161"/>
          <a:stretch>
            <a:fillRect/>
          </a:stretch>
        </p:blipFill>
        <p:spPr bwMode="auto">
          <a:xfrm>
            <a:off x="179512" y="692696"/>
            <a:ext cx="878497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1340768"/>
            <a:ext cx="8391408" cy="5328592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i="1" u="sng" dirty="0" smtClean="0">
                <a:solidFill>
                  <a:srgbClr val="FF0000"/>
                </a:solidFill>
              </a:rPr>
              <a:t>Coup de pied dans l’en-but ET  DANS LA ZONE DES 22 METRES :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à l’endroit de la sortie </a:t>
            </a:r>
            <a:br>
              <a:rPr lang="fr-FR" dirty="0" smtClean="0"/>
            </a:br>
            <a:r>
              <a:rPr lang="fr-FR" i="1" u="sng" dirty="0" smtClean="0">
                <a:solidFill>
                  <a:srgbClr val="FF0000"/>
                </a:solidFill>
              </a:rPr>
              <a:t>Coup de pied hors de l’en-but ET DE LA ZONE DE 22 METRES :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au point de frappe </a:t>
            </a:r>
            <a:br>
              <a:rPr lang="fr-FR" dirty="0" smtClean="0"/>
            </a:br>
            <a:r>
              <a:rPr lang="fr-FR" dirty="0" smtClean="0"/>
              <a:t> </a:t>
            </a:r>
            <a:r>
              <a:rPr lang="fr-FR" sz="4000" i="1" u="sng" dirty="0" smtClean="0">
                <a:solidFill>
                  <a:srgbClr val="FF0000"/>
                </a:solidFill>
              </a:rPr>
              <a:t>Remise en jeu rapide autorisée, avec respect des lignes de hors jeu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	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43608" y="188640"/>
            <a:ext cx="6480048" cy="1224136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/>
              <a:t>Le jeu au pied direct en touche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844824"/>
            <a:ext cx="8712968" cy="424847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- Opposants à 10 mètres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- Vigilance sur la réalisation du Coup de Pied Franc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- JEU à l’initiative du joueur, sans coup de sifflet de l’éducateur. </a:t>
            </a:r>
            <a:br>
              <a:rPr lang="fr-FR" dirty="0" smtClean="0"/>
            </a:br>
            <a:r>
              <a:rPr lang="fr-FR" dirty="0" smtClean="0"/>
              <a:t>	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59632" y="188640"/>
            <a:ext cx="6629400" cy="727176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/>
              <a:t>Coup de Pied Franc (CPF)</a:t>
            </a:r>
            <a:endParaRPr lang="fr-FR" sz="4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568952" cy="5400599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Du remplacement temporaire de 5 minutes à l’exclusion définitive, selon la gravité de la faute. </a:t>
            </a:r>
            <a:br>
              <a:rPr lang="fr-FR" dirty="0" smtClean="0"/>
            </a:br>
            <a:r>
              <a:rPr lang="fr-FR" dirty="0" smtClean="0"/>
              <a:t>Le remplacement est obligatoire.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Si brutalité caractérisée ou récidive, exclusion définitive du tournoi. 	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87624" y="188640"/>
            <a:ext cx="6629400" cy="583160"/>
          </a:xfrm>
        </p:spPr>
        <p:txBody>
          <a:bodyPr>
            <a:normAutofit lnSpcReduction="10000"/>
          </a:bodyPr>
          <a:lstStyle/>
          <a:p>
            <a:pPr algn="ctr"/>
            <a:r>
              <a:rPr lang="fr-FR" sz="4000" b="1" dirty="0" smtClean="0">
                <a:solidFill>
                  <a:srgbClr val="FF0000"/>
                </a:solidFill>
              </a:rPr>
              <a:t>JEU DELOYAL</a:t>
            </a:r>
            <a:endParaRPr lang="fr-FR" sz="4000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9064" y="980728"/>
            <a:ext cx="8535424" cy="504056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- </a:t>
            </a:r>
            <a:r>
              <a:rPr lang="fr-FR" sz="3100" dirty="0" smtClean="0"/>
              <a:t>AU COUP DE SIFFLET DE L’ARBITRE, LE JOUER DE L’EQUIPE FAUTIVE </a:t>
            </a:r>
            <a:r>
              <a:rPr lang="fr-FR" sz="3100" i="1" u="sng" dirty="0" smtClean="0">
                <a:solidFill>
                  <a:srgbClr val="FF0000"/>
                </a:solidFill>
              </a:rPr>
              <a:t>POSE IMMEDIATEMENT</a:t>
            </a:r>
            <a:r>
              <a:rPr lang="fr-FR" sz="3100" dirty="0" smtClean="0">
                <a:solidFill>
                  <a:srgbClr val="FF0000"/>
                </a:solidFill>
              </a:rPr>
              <a:t> </a:t>
            </a:r>
            <a:r>
              <a:rPr lang="fr-FR" sz="3100" dirty="0" smtClean="0"/>
              <a:t>LE BALLON AU POINT DE FAUTE SINON </a:t>
            </a:r>
            <a:r>
              <a:rPr lang="fr-FR" sz="3100" i="1" u="sng" dirty="0" smtClean="0">
                <a:solidFill>
                  <a:srgbClr val="FF0000"/>
                </a:solidFill>
              </a:rPr>
              <a:t>SANCTION </a:t>
            </a:r>
            <a:r>
              <a:rPr lang="fr-FR" sz="3100" dirty="0" smtClean="0"/>
              <a:t/>
            </a:r>
            <a:br>
              <a:rPr lang="fr-FR" sz="3100" dirty="0" smtClean="0"/>
            </a:br>
            <a:r>
              <a:rPr lang="fr-FR" sz="3100" dirty="0" smtClean="0"/>
              <a:t>(CPF OU 10M DE +, OU REMPLACEMENT SI FAUTES REPETEES) </a:t>
            </a:r>
            <a:br>
              <a:rPr lang="fr-FR" sz="3100" dirty="0" smtClean="0"/>
            </a:br>
            <a:r>
              <a:rPr lang="fr-FR" sz="3100" dirty="0" smtClean="0"/>
              <a:t>- 5 ESSAIS D’ECART A N’IMPORTE QUEL MOMENT : SCORE ACQUIS DEFINITIVEMENT </a:t>
            </a:r>
            <a:br>
              <a:rPr lang="fr-FR" sz="3100" dirty="0" smtClean="0"/>
            </a:br>
            <a:r>
              <a:rPr lang="fr-FR" sz="3100" dirty="0" smtClean="0"/>
              <a:t>ET REEQUILIBRAGE OBLIGATOIRE DE QUELQUE MANIERE QUE CE SOIT. 	</a:t>
            </a:r>
            <a:br>
              <a:rPr lang="fr-FR" sz="3100" dirty="0" smtClean="0"/>
            </a:br>
            <a:r>
              <a:rPr lang="fr-FR" sz="3100" dirty="0" smtClean="0"/>
              <a:t>- HORMIS CES MODIFICATIONS, LES REGLES DU RUGBY à XV CATEGORIE C SONT APPLICABLES 	</a:t>
            </a:r>
            <a:br>
              <a:rPr lang="fr-FR" sz="3100" dirty="0" smtClean="0"/>
            </a:br>
            <a:endParaRPr lang="fr-FR" sz="31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188640"/>
            <a:ext cx="6480048" cy="720080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/>
              <a:t>A savoir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79512" y="1268760"/>
            <a:ext cx="8784976" cy="504056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 smtClean="0"/>
              <a:t>- 2 jeunes-joueurs arbitres formés et 1 éducateur-accompagnant présent sur le terrain (chargé de l’arbitrage de la mêlée et de la sécurité) </a:t>
            </a:r>
            <a:br>
              <a:rPr lang="fr-FR" sz="3600" dirty="0" smtClean="0"/>
            </a:br>
            <a:r>
              <a:rPr lang="fr-FR" sz="3600" dirty="0" smtClean="0"/>
              <a:t>OU </a:t>
            </a:r>
            <a:br>
              <a:rPr lang="fr-FR" sz="3600" dirty="0" smtClean="0"/>
            </a:br>
            <a:r>
              <a:rPr lang="fr-FR" sz="3600" dirty="0" smtClean="0"/>
              <a:t>« 1 arbitre mineur en cours de formation » (ACF)</a:t>
            </a:r>
            <a:br>
              <a:rPr lang="fr-FR" sz="3600" dirty="0" smtClean="0"/>
            </a:br>
            <a:r>
              <a:rPr lang="fr-FR" sz="3600" dirty="0" smtClean="0"/>
              <a:t>et 1 jeune-joueur arbitre formé </a:t>
            </a:r>
            <a:br>
              <a:rPr lang="fr-FR" sz="3600" dirty="0" smtClean="0"/>
            </a:br>
            <a:r>
              <a:rPr lang="fr-FR" sz="3600" dirty="0" smtClean="0"/>
              <a:t>ET </a:t>
            </a:r>
            <a:br>
              <a:rPr lang="fr-FR" sz="3600" dirty="0" smtClean="0"/>
            </a:br>
            <a:r>
              <a:rPr lang="fr-FR" sz="3600" dirty="0" smtClean="0"/>
              <a:t>un référent en arbitrage présent sur le terrain</a:t>
            </a:r>
            <a:br>
              <a:rPr lang="fr-FR" sz="3600" dirty="0" smtClean="0"/>
            </a:br>
            <a:r>
              <a:rPr lang="fr-FR" sz="3600" dirty="0" smtClean="0"/>
              <a:t>(chargé de l’arbitrage de la mêlée </a:t>
            </a:r>
            <a:br>
              <a:rPr lang="fr-FR" sz="3600" dirty="0" smtClean="0"/>
            </a:br>
            <a:r>
              <a:rPr lang="fr-FR" sz="3600" dirty="0" smtClean="0"/>
              <a:t>et de la sécurité) </a:t>
            </a:r>
            <a:r>
              <a:rPr lang="fr-FR" dirty="0" smtClean="0"/>
              <a:t>	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0" y="188640"/>
            <a:ext cx="9144000" cy="627544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 smtClean="0"/>
              <a:t>QUI ARBITRE ?</a:t>
            </a:r>
            <a:endParaRPr lang="fr-FR" sz="2800" b="1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8893" b="17161"/>
          <a:stretch>
            <a:fillRect/>
          </a:stretch>
        </p:blipFill>
        <p:spPr bwMode="auto">
          <a:xfrm>
            <a:off x="179512" y="1412776"/>
            <a:ext cx="882443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251521" y="908720"/>
            <a:ext cx="871296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8893" b="17161"/>
          <a:stretch>
            <a:fillRect/>
          </a:stretch>
        </p:blipFill>
        <p:spPr bwMode="auto">
          <a:xfrm>
            <a:off x="179512" y="1268760"/>
            <a:ext cx="8697185" cy="447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340768"/>
            <a:ext cx="8352928" cy="504056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- TOUT PLAQUAGE AU DESSUS DE LA CEINTURE</a:t>
            </a:r>
            <a:br>
              <a:rPr lang="fr-FR" dirty="0" smtClean="0"/>
            </a:br>
            <a:r>
              <a:rPr lang="fr-FR" dirty="0" smtClean="0"/>
              <a:t>- TOUT PLAQUAGE AVEC 1 SEUL BRAS</a:t>
            </a:r>
            <a:br>
              <a:rPr lang="fr-FR" dirty="0" smtClean="0"/>
            </a:br>
            <a:r>
              <a:rPr lang="fr-FR" dirty="0" smtClean="0"/>
              <a:t>- LA CUILLERE</a:t>
            </a:r>
            <a:br>
              <a:rPr lang="fr-FR" dirty="0" smtClean="0"/>
            </a:br>
            <a:r>
              <a:rPr lang="fr-FR" dirty="0" smtClean="0"/>
              <a:t>- TOUTE PROJECTION VERS LE SOL (JUDOKA)</a:t>
            </a:r>
            <a:br>
              <a:rPr lang="fr-FR" dirty="0" smtClean="0"/>
            </a:br>
            <a:r>
              <a:rPr lang="fr-FR" dirty="0" smtClean="0"/>
              <a:t>- LE PLAQUAGE A RETARDEMENT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0" y="260648"/>
            <a:ext cx="9144000" cy="634640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>
                <a:solidFill>
                  <a:srgbClr val="FF0000"/>
                </a:solidFill>
              </a:rPr>
              <a:t>PLAQUAGES INTERDITS</a:t>
            </a:r>
            <a:endParaRPr lang="fr-FR" sz="4000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1844824"/>
            <a:ext cx="7846640" cy="367240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Un joueur </a:t>
            </a:r>
            <a:br>
              <a:rPr lang="fr-FR" dirty="0" smtClean="0"/>
            </a:br>
            <a:r>
              <a:rPr lang="fr-FR" dirty="0" smtClean="0"/>
              <a:t>qui se rend coupable </a:t>
            </a:r>
            <a:br>
              <a:rPr lang="fr-FR" dirty="0" smtClean="0"/>
            </a:br>
            <a:r>
              <a:rPr lang="fr-FR" dirty="0" smtClean="0"/>
              <a:t>d’un </a:t>
            </a:r>
            <a:r>
              <a:rPr lang="fr-FR" i="1" u="sng" dirty="0" smtClean="0"/>
              <a:t>plaquage dangereux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doit être systématiquement </a:t>
            </a:r>
            <a:br>
              <a:rPr lang="fr-FR" dirty="0" smtClean="0"/>
            </a:br>
            <a:r>
              <a:rPr lang="fr-FR" i="1" u="sng" dirty="0" smtClean="0">
                <a:solidFill>
                  <a:srgbClr val="FF0000"/>
                </a:solidFill>
              </a:rPr>
              <a:t>exclu par l’arbitre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   (2 minutes) avec remplacement 	</a:t>
            </a:r>
            <a:br>
              <a:rPr lang="fr-FR" dirty="0" smtClean="0"/>
            </a:br>
            <a:r>
              <a:rPr lang="fr-FR" dirty="0" smtClean="0"/>
              <a:t>	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0" y="548680"/>
            <a:ext cx="9144000" cy="634640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>
                <a:solidFill>
                  <a:srgbClr val="FF0000"/>
                </a:solidFill>
              </a:rPr>
              <a:t>SANCTIONS</a:t>
            </a:r>
            <a:endParaRPr lang="fr-FR" sz="4000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79512" y="1052736"/>
            <a:ext cx="876228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q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que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qu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453</TotalTime>
  <Words>498</Words>
  <Application>Microsoft Office PowerPoint</Application>
  <PresentationFormat>Affichage à l'écran (4:3)</PresentationFormat>
  <Paragraphs>72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3" baseType="lpstr">
      <vt:lpstr>Arial</vt:lpstr>
      <vt:lpstr>Calibri</vt:lpstr>
      <vt:lpstr>Franklin Gothic Book</vt:lpstr>
      <vt:lpstr>Wingdings 2</vt:lpstr>
      <vt:lpstr>Technique</vt:lpstr>
      <vt:lpstr>Présentation PowerPoint</vt:lpstr>
      <vt:lpstr>Présentation PowerPoint</vt:lpstr>
      <vt:lpstr>- 2 jeunes-joueurs arbitres formés et 1 éducateur-accompagnant présent sur le terrain (chargé de l’arbitrage de la mêlée et de la sécurité)  OU  « 1 arbitre mineur en cours de formation » (ACF) et 1 jeune-joueur arbitre formé  ET  un référent en arbitrage présent sur le terrain (chargé de l’arbitrage de la mêlée  et de la sécurité)     </vt:lpstr>
      <vt:lpstr>Présentation PowerPoint</vt:lpstr>
      <vt:lpstr>Présentation PowerPoint</vt:lpstr>
      <vt:lpstr>Présentation PowerPoint</vt:lpstr>
      <vt:lpstr>- TOUT PLAQUAGE AU DESSUS DE LA CEINTURE - TOUT PLAQUAGE AVEC 1 SEUL BRAS - LA CUILLERE - TOUTE PROJECTION VERS LE SOL (JUDOKA) - LE PLAQUAGE A RETARDEMENT</vt:lpstr>
      <vt:lpstr>Un joueur  qui se rend coupable  d’un plaquage dangereux  doit être systématiquement  exclu par l’arbitre      (2 minutes) avec remplacement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Joueurs et Joueuses titulaires du passeport joueur de devant.  </vt:lpstr>
      <vt:lpstr> . Flexion: joueurs de 1ère ligne fléchissent les jambes et non le dos. Ils imbriquent leurs tête les unes à côté des autres sans s’engager (pas de contact avec l’épaule du vis-à-vis). 2ième et 3ième lignes ailes mettent un genou au sol. Marquer un temps d’arrêt.  . Liez: les piliers se lient avec leurs vis-à-vis par le bras extérieur au niveau du dos ou sur le côté. Joueurs de 1ère ligne maintiennent la position horizontale du dos. Marquer un temps d’arrêt.  . Placement: les piliers se placent sans impact puis les 2ième et 3ième lignes se placent. Les joueurs peuvent repositionner leurs appuis (hauts et bas). Marquer un temps d’arrêt. </vt:lpstr>
      <vt:lpstr>L’arbitre s’assure de la stabilité de la mêlée et valide les postures des joueurs (épaules au-dessus du bassin et dos plat) et signalera au demi de mêlée par un geste ou en lui tapant dans le dos qu’il peut introduire le ballon sans délai (maximum 3 secondes).  </vt:lpstr>
      <vt:lpstr>Le demi de mêlée ne peut pas aller dans l’espace entre le troisième ligne aile et le numéro 8 lorsqu’il suit le déplacement du ballon dans la mêlée.  SANCTION: coup de pied de pénalité</vt:lpstr>
      <vt:lpstr>Présentation PowerPoint</vt:lpstr>
      <vt:lpstr>Présentation PowerPoint</vt:lpstr>
      <vt:lpstr>La mêlée n’est jamais rejouée.   Liaisons incorrectes, mauvaise posture : CPF  Mêlée tournée ou quand une faute n’est pas décelée et ballon injouable ou sécurité oblige : CP Franc en faveur de l’équipe ayant introduit le ballon en mêlée   </vt:lpstr>
      <vt:lpstr>Présentation PowerPoint</vt:lpstr>
      <vt:lpstr> Coup de pied dans l’en-but ET  DANS LA ZONE DES 22 METRES :  à l’endroit de la sortie  Coup de pied hors de l’en-but ET DE LA ZONE DE 22 METRES :   au point de frappe   Remise en jeu rapide autorisée, avec respect des lignes de hors jeu    </vt:lpstr>
      <vt:lpstr> - Opposants à 10 mètres    - Vigilance sur la réalisation du Coup de Pied Franc    - JEU à l’initiative du joueur, sans coup de sifflet de l’éducateur.    </vt:lpstr>
      <vt:lpstr>  Du remplacement temporaire de 5 minutes à l’exclusion définitive, selon la gravité de la faute.  Le remplacement est obligatoire.   Si brutalité caractérisée ou récidive, exclusion définitive du tournoi.   </vt:lpstr>
      <vt:lpstr>- AU COUP DE SIFFLET DE L’ARBITRE, LE JOUER DE L’EQUIPE FAUTIVE POSE IMMEDIATEMENT LE BALLON AU POINT DE FAUTE SINON SANCTION  (CPF OU 10M DE +, OU REMPLACEMENT SI FAUTES REPETEES)  - 5 ESSAIS D’ECART A N’IMPORTE QUEL MOMENT : SCORE ACQUIS DEFINITIVEMENT  ET REEQUILIBRAGE OBLIGATOIRE DE QUELQUE MANIERE QUE CE SOIT.   - HORMIS CES MODIFICATIONS, LES REGLES DU RUGBY à XV CATEGORIE C SONT APPLICABLES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GUILLAUME DEAUZE</dc:creator>
  <cp:lastModifiedBy>Dell</cp:lastModifiedBy>
  <cp:revision>44</cp:revision>
  <dcterms:created xsi:type="dcterms:W3CDTF">2016-08-16T19:19:47Z</dcterms:created>
  <dcterms:modified xsi:type="dcterms:W3CDTF">2016-09-29T11:28:58Z</dcterms:modified>
</cp:coreProperties>
</file>